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1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00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19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1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6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7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8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6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CF15-DB07-4A6F-935C-C01B2FDE561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693" y="262288"/>
            <a:ext cx="9981381" cy="17878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государственный университет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в электронном бизнесе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Бизнес-информатика (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бизнес)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6905" y="2377441"/>
            <a:ext cx="10397707" cy="3526222"/>
          </a:xfrm>
        </p:spPr>
        <p:txBody>
          <a:bodyPr/>
          <a:lstStyle/>
          <a:p>
            <a:r>
              <a:rPr lang="ru-RU" dirty="0" smtClean="0"/>
              <a:t>ПРАКТИЧЕСКОЕ ЗАНЯТИЕ    № 7</a:t>
            </a:r>
          </a:p>
          <a:p>
            <a:endParaRPr lang="ru-RU" dirty="0"/>
          </a:p>
          <a:p>
            <a:r>
              <a:rPr lang="ru-RU" dirty="0" smtClean="0"/>
              <a:t>ТЕМА: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пластиковые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 и их защита</a:t>
            </a:r>
          </a:p>
          <a:p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Ставрополь,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5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безопасности банкоматов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3" y="1773070"/>
            <a:ext cx="5686425" cy="3248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266" y="217161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Запрос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банкомата включает следующие данные: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идентификатор банкомата;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счета и другая учетная информация клиента;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серийный номер карты,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защитный символ;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зашифрованный PIN клиента;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количество требуемых денег;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транзакции;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проверочный код для всех данных сообщения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Ответное сообщение банка включает следующие данные.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идентификатор банкомата,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код операции, разрешающий (запрещающий) платеж,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транзакции;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проверочный код для всех данных сообщения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3" y="279133"/>
            <a:ext cx="11588816" cy="1625867"/>
          </a:xfrm>
        </p:spPr>
        <p:txBody>
          <a:bodyPr>
            <a:normAutofit fontScale="90000"/>
          </a:bodyPr>
          <a:lstStyle/>
          <a:p>
            <a:r>
              <a:rPr lang="ru-RU"/>
              <a:t>Схема прохождения информации о PIN клиента между банкоматом, банком-</a:t>
            </a:r>
            <a:r>
              <a:rPr lang="ru-RU" dirty="0" err="1"/>
              <a:t>эквайером</a:t>
            </a:r>
            <a:r>
              <a:rPr lang="ru-RU" dirty="0"/>
              <a:t> и банком-эмитентом.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28" y="2181727"/>
            <a:ext cx="6833554" cy="377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7955" y="4070852"/>
            <a:ext cx="97836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банкоматов происходят следующие действия.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Считывающее устройство банкомата считывает информацию, записанную на банковской карте, предъявленной клиен­том, и затем банкомат определяет, имеет ли этот клиент счет в Банке 1 -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Эквайере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клиент не имеет счета в Банке 1, транзакция на­правляется в сетевой маршрутизатор, который, используя иден­тификационный номер Банка 2 - Эмитента BIN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направляет эту транзакцию на главный компьютер Банка 2 или производит проверку PIN для Банка 2.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проверка PIN производится на главном компьютере Банка 2, то этот компьютер получает полную информацию о тран­закции и проверяет достоверность PIN.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Независимо от результата проверки компьютер Банка 2 пересылает сообщение с этим </a:t>
            </a:r>
            <a:r>
              <a:rPr lang="ru-RU" dirty="0"/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через сетевой мар­шрутизатор компьютеру Банка </a:t>
            </a:r>
          </a:p>
        </p:txBody>
      </p:sp>
    </p:spTree>
    <p:extLst>
      <p:ext uri="{BB962C8B-B14F-4D97-AF65-F5344CB8AC3E}">
        <p14:creationId xmlns:p14="http://schemas.microsoft.com/office/powerpoint/2010/main" val="270825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3" y="125128"/>
            <a:ext cx="10657589" cy="84702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методы защиты информации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027" y="972152"/>
            <a:ext cx="10503585" cy="377762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защиты информации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проверенный способ электронной торгов­ли, который ведет свое начало от обычной торговли по каталогам, представляет собой оплату товаров и услуг кредитной карточкой по телефону. В этом случае покупатель заказывает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-сервере список товаров, которые он хотел бы купить, и потом со­общает по телефону номер своей кредитной карточки продавцу коммерческой фирмы. Затем происходит обычная авторизация карты, а списание денег со счета покупателя производится лишь в момент отправки товара по почте или с курьером.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покупатель - владелец кредитной карточки мог без опасений расплатиться за покупку через сеть, необходимо иметь более надежный, отработанный механизм защиты передачи электронных платежей. Такой принципиально новый подход за­ключается в немедленной авторизации и шифровании финансовой Информации в сети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схем SSL и SET.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SSL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предполагает шифро­вание информации на канальном уровне.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"Безопасные электронные транзакции" SET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разработанный компаниями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шифрование исключительно финансо­вой информации. В течение полугода протокол SET обсуждался учеными всего мира. Главное требование, которое к нему предъявлялось,- обеспечить полную безопасность и конфиденциаль­ность совершения сделок. На сегодняшний день технические условия протокола, обеспечивающие безопасность, признаны опти­мальными. Ввод этого протокола в действие даст владельцам пластиковых карт возможность использовать компьютерные сети при проведении финансовых операций, не опасаясь за дальней­шую судьбу своих платежных средств.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обещает существенно увеличить объем продаж по кредитным карточкам через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Совокупное коли­чество потенциальных покупателей - держателей карточек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всему миру - превышает 700 миллионов человек. Обеспечение безопасности электронных транзакций для такого пула покупателей может привести к заметным изменениям, выра­жающимся в уменьшении себестоимости транзакции для банков и процессинговых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318725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универсальной пластиковой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767" y="2133600"/>
            <a:ext cx="628029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УЭК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318" y="2133599"/>
            <a:ext cx="7125120" cy="50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Пластиковая карта. Магнитная полоса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Пластиковая</a:t>
            </a:r>
            <a:r>
              <a:rPr lang="ru-RU" i="1" dirty="0"/>
              <a:t> карта </a:t>
            </a:r>
            <a:r>
              <a:rPr lang="ru-RU" dirty="0"/>
              <a:t>представляет собой пластину стандартных размеров (85,6x53,9x0,76 мм), изготовленную из специ­альной, устойчивой к механическим и термическим воздействия пластмассы. Одна из основных функций пластиковой карты - обеспечение идентификации использующего ее лица как субъекта платежной системы. Для этого на пластиковую карту наносят лого­типы банка-эмитента и платежной системы, обслуживающей эту карту, имя держателя карты, номер его счета, срок действия карты и т.п. Кроме того, на карте может присутствовать фотографий держателя и его подпись. Алфавитно-цифровые данные - имя номер счета и др.- могут быть </a:t>
            </a:r>
            <a:r>
              <a:rPr lang="ru-RU" dirty="0" err="1"/>
              <a:t>эмбоссированы</a:t>
            </a:r>
            <a:r>
              <a:rPr lang="ru-RU" dirty="0"/>
              <a:t>, т.е. нанесены рельефным шрифтом. Это дает возможность при ручной обработ­ке принимаемых к оплате карт быстро перенести данные на чек с помощью специального устройства - </a:t>
            </a:r>
            <a:r>
              <a:rPr lang="ru-RU" dirty="0" err="1"/>
              <a:t>импринтера</a:t>
            </a:r>
            <a:r>
              <a:rPr lang="ru-RU" dirty="0"/>
              <a:t>, </a:t>
            </a:r>
            <a:r>
              <a:rPr lang="ru-RU" dirty="0" smtClean="0"/>
              <a:t>осуществляю­щего </a:t>
            </a:r>
            <a:r>
              <a:rPr lang="ru-RU" dirty="0"/>
              <a:t>"прокатывание" карты (аналогично получению второго экзем­пляра при использовании копировальной бумаги).</a:t>
            </a:r>
          </a:p>
          <a:p>
            <a:pPr marL="0" indent="0">
              <a:buNone/>
            </a:pPr>
            <a:r>
              <a:rPr lang="ru-RU" dirty="0"/>
              <a:t>По принципу действия различают пассивные и активные пластиковые карты. Пассивные пластиковые карты всего лишь хранят информацию на том или ином носителе. К ним относятся пластиковые карты с магнитной полосой.</a:t>
            </a:r>
          </a:p>
          <a:p>
            <a:r>
              <a:rPr lang="ru-RU" i="1" dirty="0"/>
              <a:t>Карты с магнитной полосой </a:t>
            </a:r>
            <a:r>
              <a:rPr lang="ru-RU" dirty="0"/>
              <a:t>являются на сегодняшний день наиболее распространенными - в обращении находится свыше двух миллиардов карт подобного типа. Магнитная полоса располагается на обратной стороне карты и, в соответствии со стандартом ISO 7811, состоит из трех дорожек. Из них первые две предназначены для хранения идентификационных данных, а на третью дорожку можно записывать информацию (например, текущее значение лимита дебетовой карты). Однако из-за невысокой надежности многократно повторяемого процесса записи и считывания запись на магнитную полосу обычно не практикуется, и такие карты используются только в режиме считывания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Пластиковые карты с электронной микросхемой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133600"/>
            <a:ext cx="10955972" cy="3777622"/>
          </a:xfrm>
        </p:spPr>
        <p:txBody>
          <a:bodyPr/>
          <a:lstStyle/>
          <a:p>
            <a:r>
              <a:rPr lang="ru-RU" dirty="0"/>
              <a:t>Отличительная особенность активных пластиковых карт - наличие встроенной в нее электронной микросхемы. Принцип пла­стиковой карты с электронной микросхемой запатентовал в 1974 г. француз Ролан Морено. Стандарт ISO 7816 определяет основные требования к картам на интегральных микросхемах или чиповым картам. В недалеком будущем карты с микросхемой вытеснят кар­ты с магнитной полосой. Поэтому остановимся более подробно на основных типах карт с микросхемой.</a:t>
            </a:r>
          </a:p>
        </p:txBody>
      </p:sp>
    </p:spTree>
    <p:extLst>
      <p:ext uri="{BB962C8B-B14F-4D97-AF65-F5344CB8AC3E}">
        <p14:creationId xmlns:p14="http://schemas.microsoft.com/office/powerpoint/2010/main" val="2588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Пластиковая карта с микропроцессором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0440" y="2730366"/>
            <a:ext cx="4904316" cy="377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931" y="246359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Карты с микропроцессором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называют также интеллекту­альными картами или смарт-картами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smart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cards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 Карты с микро­процессором представляют собой по сути микрокомпьютеры и со­держат все соответствующие основные аппаратные компоненты центральный процессор (ЦП), оперативное запоминающее устрой­ство (ОЗУ), постоянное запоминающее устройство (ПЗУ) и элек­трически стираемое программируемое ПЗУ (ЭСППЗУ)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информации персональным идентификационным номером - </a:t>
            </a:r>
            <a:r>
              <a:rPr lang="ru-RU" dirty="0"/>
              <a:t>PIN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Персональный идентификационный номер.</a:t>
            </a:r>
          </a:p>
          <a:p>
            <a:r>
              <a:rPr lang="ru-RU" dirty="0"/>
              <a:t>Испытанным способом идентификации держателя банков­ской карты является использование секретного персонального идентификационного номера PIN. Значение PIN должно быть из­вестно только держателю карты. Длина PIN должна быть доста­точно большой, чтобы вероятность угадывания злоумышленником правильного значения с помощью атаки полного перебора значе­ний была приемлемо малой. С другой стороны, длина PIN должна быть достаточно короткой, чтобы дать возможность держателям карт запомнить его значение. Рекомендуемая длина PIN составля­ет 4... 8 десятичных цифр, но может достигать 12.</a:t>
            </a:r>
          </a:p>
          <a:p>
            <a:endParaRPr lang="ru-RU" dirty="0"/>
          </a:p>
          <a:p>
            <a:r>
              <a:rPr lang="ru-RU" dirty="0"/>
              <a:t>Предположим, что PIN имеет длину четыре цифры, тогда противник, пытающийся подобрать значение PIN к банковской кар­те, стоит перед проблемой выбора одной из десяти тысяч возмож­ностей. Если число попыток ввода некорректного значения PIN ограничивается пятью на карту в день, этот противник имеет шан­сы на успех менее чем 1:2000. Но на следующий день противник может попытаться снова, и его шансы увеличиваются до 1:1000. Каждый следующий день увеличивает вероятность успеха против­ника. Поэтому многие банки вводят абсолютный предел на число неверных попыток ввода PIN на карту, чтобы исключить атаку та­кого рода. Если установленный предел превышен, считается, что данная карта неправильная, и ее отбирают.</a:t>
            </a:r>
          </a:p>
          <a:p>
            <a:endParaRPr lang="ru-RU" dirty="0"/>
          </a:p>
          <a:p>
            <a:r>
              <a:rPr lang="ru-RU" dirty="0"/>
              <a:t>Значение PIN однозначно связано с соответствующими атрибутами банковской карты, поэтому PIN можно трактовать как подпись держателя карточки. Чтобы инициировать транзакцию, держатель карты, который использует POS-терминал, вставляет свою карту в специальную Щель считывателя и вводит свой PIN, используя специальную клавиатуру терминала. Если введенное значение PIN и номер счета клиента, записанный на магнитной полосе карты, согласуются между собой, тогда инициируется транзакция.</a:t>
            </a:r>
          </a:p>
          <a:p>
            <a:endParaRPr lang="ru-RU" dirty="0"/>
          </a:p>
          <a:p>
            <a:r>
              <a:rPr lang="ru-RU" dirty="0"/>
              <a:t>Защита персонального идентификационного номера PIN для банковской карты является критичной для безопасности всей платежной системы. Банковские карты могут быть потеряны, укра­дены или подделаны. В таких случаях единственной контрмерой против несанкционированного доступа остается секретное значе­ние PIN. Вот почему открытая форма PIN должна быть известна только законному владельцу карты. Она никогда не хранится и не передается в рамках системы электронных платежей. Очевидно, значение PIN нужно держать в секрете в течение всего срока дей­ствия карты.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5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выведения PIN из номера счета клиента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419" y="2879725"/>
            <a:ext cx="8107094" cy="2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безопасности систем </a:t>
            </a:r>
            <a:r>
              <a:rPr lang="en-US" dirty="0"/>
              <a:t>pos.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34" y="1729339"/>
            <a:ext cx="7777460" cy="377762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Системы POS (</a:t>
            </a:r>
            <a:r>
              <a:rPr lang="ru-RU" dirty="0" err="1"/>
              <a:t>Point-Of-Sale</a:t>
            </a:r>
            <a:r>
              <a:rPr lang="ru-RU" dirty="0"/>
              <a:t>), обеспечивающие расчеты продавца и покупателя в </a:t>
            </a:r>
            <a:r>
              <a:rPr lang="ru-RU" i="1" dirty="0"/>
              <a:t>точке продажи, </a:t>
            </a:r>
            <a:r>
              <a:rPr lang="ru-RU" dirty="0"/>
              <a:t>получили широкое распространение в развитых странах и, в частности, в США. Системы POS осуществляют проверку и обслуживание дебетовых и кредитных карт покупателя непосредственно в местах продажи товаров и услуг в рамках системы электронных платежей. POS-терминалы, входящие в эти системы, размещаются на различных предприятиях торговли - в супермаркетах, на автозаправочных станциях и т.п.</a:t>
            </a:r>
          </a:p>
          <a:p>
            <a:r>
              <a:rPr lang="ru-RU" dirty="0"/>
              <a:t>POS-терминалы предназначены для обработки транзакций при финансовых расчетах с использованием пластиковых карт с магнитной полосой и смарт-карт. Использование POS-терминалов позволяет автоматизировать операции по обслуживанию этих карт и существенно уменьшить время обслуживания. Возможности и комплектация РОS-терминалов варьируются в широких пределах, однако типичный современный POS-терминал снабжен устройствами считывания как с карт с магнитной полосой, так и со смарт-карт; энергонезависимой памятью; портами для подключения PIN-клавиатуры (клавиатуры для набора клиентом PIN-кода); принте­ра; соединения с персональным компьютером или электронным кассовым аппаратом.</a:t>
            </a:r>
          </a:p>
          <a:p>
            <a:r>
              <a:rPr lang="ru-RU" dirty="0"/>
              <a:t>Обычно POS-терминал бывает также оснащен модемом с возможностью автодозвона. POS-терминал обладает "интеллектуальными" возможностями - его можно программировать. В качест­ве языков программирования используются язык ассемблера, а также диалекты языков Си и Бейсик. Все это позволяет проводить авторизацию карт с магнитной полосой в режиме реального вре­мени (</a:t>
            </a:r>
            <a:r>
              <a:rPr lang="ru-RU" dirty="0" err="1"/>
              <a:t>on-line</a:t>
            </a:r>
            <a:r>
              <a:rPr lang="ru-RU" dirty="0"/>
              <a:t>) и использовать при работе со смарт-картами авто­номный режим (</a:t>
            </a:r>
            <a:r>
              <a:rPr lang="ru-RU" dirty="0" err="1"/>
              <a:t>off-line</a:t>
            </a:r>
            <a:r>
              <a:rPr lang="ru-RU" dirty="0"/>
              <a:t>) с накоплением протоколов транзакций. Эти протоколы транзакций передаются в процессинговый центр во время сеансов связи. Во время этих сеансов POS-терминал может также принимать и запоминать информацию, передаваемую ЭВМ процессингового центра. В основном это бывают стоп-листы.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93" y="3702618"/>
            <a:ext cx="4135407" cy="31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77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1015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Ставропольский государственный университет  Кафедра Информационных систем  Дисциплина Информационная безопасность в электронном бизнесе Специальность Бизнес-информатика (электронный бизнес)</vt:lpstr>
      <vt:lpstr>Общий вид универсальной пластиковой карты</vt:lpstr>
      <vt:lpstr>Преимущества УЭК</vt:lpstr>
      <vt:lpstr>Пластиковая карта. Магнитная полоса</vt:lpstr>
      <vt:lpstr>Пластиковые карты с электронной микросхемой</vt:lpstr>
      <vt:lpstr>Пластиковая карта с микропроцессором</vt:lpstr>
      <vt:lpstr>Защита информации персональным идентификационным номером - PIN</vt:lpstr>
      <vt:lpstr>Схема выведения PIN из номера счета клиента</vt:lpstr>
      <vt:lpstr>Обеспечение безопасности систем pos.</vt:lpstr>
      <vt:lpstr>Обеспечение безопасности банкоматов</vt:lpstr>
      <vt:lpstr>Схема прохождения информации о PIN клиента между банкоматом, банком-эквайером и банком-эмитентом.</vt:lpstr>
      <vt:lpstr>Основные методы защиты информации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университет  Кафедра Информационных систем  Дисциплина Защита информации в электронной коммерции Специальность Бизнес-информатика (электронная коммерция)</dc:title>
  <dc:creator>Econ-106-7-ПК</dc:creator>
  <cp:lastModifiedBy>USER</cp:lastModifiedBy>
  <cp:revision>11</cp:revision>
  <dcterms:created xsi:type="dcterms:W3CDTF">2018-09-20T13:25:30Z</dcterms:created>
  <dcterms:modified xsi:type="dcterms:W3CDTF">2022-05-25T10:24:13Z</dcterms:modified>
</cp:coreProperties>
</file>